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6"/>
  </p:sldMasterIdLst>
  <p:notesMasterIdLst>
    <p:notesMasterId r:id="rId8"/>
  </p:notesMasterIdLst>
  <p:handoutMasterIdLst>
    <p:handoutMasterId r:id="rId9"/>
  </p:handoutMasterIdLst>
  <p:sldIdLst>
    <p:sldId id="688"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6600"/>
    <a:srgbClr val="003258"/>
    <a:srgbClr val="FF9900"/>
    <a:srgbClr val="2F74FD"/>
    <a:srgbClr val="C0D5EF"/>
    <a:srgbClr val="507ED0"/>
    <a:srgbClr val="BFBFBF"/>
    <a:srgbClr val="85A7D1"/>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82" autoAdjust="0"/>
    <p:restoredTop sz="99759" autoAdjust="0"/>
  </p:normalViewPr>
  <p:slideViewPr>
    <p:cSldViewPr>
      <p:cViewPr>
        <p:scale>
          <a:sx n="100" d="100"/>
          <a:sy n="100" d="100"/>
        </p:scale>
        <p:origin x="-1094" y="173"/>
      </p:cViewPr>
      <p:guideLst>
        <p:guide orient="horz" pos="4131"/>
        <p:guide orient="horz" pos="3992"/>
        <p:guide orient="horz" pos="1008"/>
        <p:guide orient="horz"/>
        <p:guide pos="5590"/>
        <p:guide pos="5759"/>
        <p:guide pos="480"/>
      </p:guideLst>
    </p:cSldViewPr>
  </p:slideViewPr>
  <p:outlineViewPr>
    <p:cViewPr>
      <p:scale>
        <a:sx n="33" d="100"/>
        <a:sy n="33" d="100"/>
      </p:scale>
      <p:origin x="0" y="18283"/>
    </p:cViewPr>
  </p:outlin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17"/>
            <a:ext cx="3043648" cy="464839"/>
          </a:xfrm>
          <a:prstGeom prst="rect">
            <a:avLst/>
          </a:prstGeom>
        </p:spPr>
        <p:txBody>
          <a:bodyPr vert="horz" lIns="88070" tIns="44036" rIns="88070" bIns="44036" rtlCol="0"/>
          <a:lstStyle>
            <a:lvl1pPr algn="l">
              <a:defRPr sz="1200"/>
            </a:lvl1pPr>
          </a:lstStyle>
          <a:p>
            <a:endParaRPr lang="en-US"/>
          </a:p>
        </p:txBody>
      </p:sp>
      <p:sp>
        <p:nvSpPr>
          <p:cNvPr id="3" name="Date Placeholder 2"/>
          <p:cNvSpPr>
            <a:spLocks noGrp="1"/>
          </p:cNvSpPr>
          <p:nvPr>
            <p:ph type="dt" sz="quarter" idx="1"/>
          </p:nvPr>
        </p:nvSpPr>
        <p:spPr>
          <a:xfrm>
            <a:off x="3977935" y="17"/>
            <a:ext cx="3043648" cy="464839"/>
          </a:xfrm>
          <a:prstGeom prst="rect">
            <a:avLst/>
          </a:prstGeom>
        </p:spPr>
        <p:txBody>
          <a:bodyPr vert="horz" lIns="88070" tIns="44036" rIns="88070" bIns="44036" rtlCol="0"/>
          <a:lstStyle>
            <a:lvl1pPr algn="r">
              <a:defRPr sz="1200"/>
            </a:lvl1pPr>
          </a:lstStyle>
          <a:p>
            <a:fld id="{52E54C03-13CE-40C0-B42C-6EDFF4D54357}" type="datetimeFigureOut">
              <a:rPr lang="en-US" smtClean="0"/>
              <a:t>12/20/2017</a:t>
            </a:fld>
            <a:endParaRPr lang="en-US"/>
          </a:p>
        </p:txBody>
      </p:sp>
      <p:sp>
        <p:nvSpPr>
          <p:cNvPr id="4" name="Footer Placeholder 3"/>
          <p:cNvSpPr>
            <a:spLocks noGrp="1"/>
          </p:cNvSpPr>
          <p:nvPr>
            <p:ph type="ftr" sz="quarter" idx="2"/>
          </p:nvPr>
        </p:nvSpPr>
        <p:spPr>
          <a:xfrm>
            <a:off x="12" y="8842741"/>
            <a:ext cx="3043648" cy="464839"/>
          </a:xfrm>
          <a:prstGeom prst="rect">
            <a:avLst/>
          </a:prstGeom>
        </p:spPr>
        <p:txBody>
          <a:bodyPr vert="horz" lIns="88070" tIns="44036" rIns="88070" bIns="44036" rtlCol="0" anchor="b"/>
          <a:lstStyle>
            <a:lvl1pPr algn="l">
              <a:defRPr sz="1200"/>
            </a:lvl1pPr>
          </a:lstStyle>
          <a:p>
            <a:endParaRPr lang="en-US"/>
          </a:p>
        </p:txBody>
      </p:sp>
      <p:sp>
        <p:nvSpPr>
          <p:cNvPr id="5" name="Slide Number Placeholder 4"/>
          <p:cNvSpPr>
            <a:spLocks noGrp="1"/>
          </p:cNvSpPr>
          <p:nvPr>
            <p:ph type="sldNum" sz="quarter" idx="3"/>
          </p:nvPr>
        </p:nvSpPr>
        <p:spPr>
          <a:xfrm>
            <a:off x="3977935" y="8842741"/>
            <a:ext cx="3043648" cy="464839"/>
          </a:xfrm>
          <a:prstGeom prst="rect">
            <a:avLst/>
          </a:prstGeom>
        </p:spPr>
        <p:txBody>
          <a:bodyPr vert="horz" lIns="88070" tIns="44036" rIns="88070" bIns="44036" rtlCol="0" anchor="b"/>
          <a:lstStyle>
            <a:lvl1pPr algn="r">
              <a:defRPr sz="1200"/>
            </a:lvl1pPr>
          </a:lstStyle>
          <a:p>
            <a:fld id="{C7EA350D-B8EE-4E8D-9907-3346B8DA73A5}" type="slidenum">
              <a:rPr lang="en-US" smtClean="0"/>
              <a:t>‹#›</a:t>
            </a:fld>
            <a:endParaRPr lang="en-US"/>
          </a:p>
        </p:txBody>
      </p:sp>
    </p:spTree>
    <p:extLst>
      <p:ext uri="{BB962C8B-B14F-4D97-AF65-F5344CB8AC3E}">
        <p14:creationId xmlns:p14="http://schemas.microsoft.com/office/powerpoint/2010/main" val="4082917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6"/>
            <a:ext cx="3043343" cy="465455"/>
          </a:xfrm>
          <a:prstGeom prst="rect">
            <a:avLst/>
          </a:prstGeom>
        </p:spPr>
        <p:txBody>
          <a:bodyPr vert="horz" lIns="93058" tIns="46531" rIns="93058" bIns="46531" rtlCol="0"/>
          <a:lstStyle>
            <a:lvl1pPr algn="l">
              <a:defRPr sz="1200"/>
            </a:lvl1pPr>
          </a:lstStyle>
          <a:p>
            <a:endParaRPr lang="en-US"/>
          </a:p>
        </p:txBody>
      </p:sp>
      <p:sp>
        <p:nvSpPr>
          <p:cNvPr id="3" name="Date Placeholder 2"/>
          <p:cNvSpPr>
            <a:spLocks noGrp="1"/>
          </p:cNvSpPr>
          <p:nvPr>
            <p:ph type="dt" idx="1"/>
          </p:nvPr>
        </p:nvSpPr>
        <p:spPr>
          <a:xfrm>
            <a:off x="3978133" y="16"/>
            <a:ext cx="3043343" cy="465455"/>
          </a:xfrm>
          <a:prstGeom prst="rect">
            <a:avLst/>
          </a:prstGeom>
        </p:spPr>
        <p:txBody>
          <a:bodyPr vert="horz" lIns="93058" tIns="46531" rIns="93058" bIns="46531" rtlCol="0"/>
          <a:lstStyle>
            <a:lvl1pPr algn="r">
              <a:defRPr sz="1200"/>
            </a:lvl1pPr>
          </a:lstStyle>
          <a:p>
            <a:fld id="{7159C058-D2F1-4477-8515-F50B3956F3CD}" type="datetimeFigureOut">
              <a:rPr lang="en-US" smtClean="0"/>
              <a:t>12/20/2017</a:t>
            </a:fld>
            <a:endParaRPr lang="en-US"/>
          </a:p>
        </p:txBody>
      </p:sp>
      <p:sp>
        <p:nvSpPr>
          <p:cNvPr id="4" name="Slide Image Placeholder 3"/>
          <p:cNvSpPr>
            <a:spLocks noGrp="1" noRot="1" noChangeAspect="1"/>
          </p:cNvSpPr>
          <p:nvPr>
            <p:ph type="sldImg" idx="2"/>
          </p:nvPr>
        </p:nvSpPr>
        <p:spPr>
          <a:xfrm>
            <a:off x="1182688" y="695325"/>
            <a:ext cx="4657725" cy="3494088"/>
          </a:xfrm>
          <a:prstGeom prst="rect">
            <a:avLst/>
          </a:prstGeom>
          <a:noFill/>
          <a:ln w="12700">
            <a:solidFill>
              <a:prstClr val="black"/>
            </a:solidFill>
          </a:ln>
        </p:spPr>
        <p:txBody>
          <a:bodyPr vert="horz" lIns="93058" tIns="46531" rIns="93058" bIns="46531" rtlCol="0" anchor="ctr"/>
          <a:lstStyle/>
          <a:p>
            <a:endParaRPr lang="en-US"/>
          </a:p>
        </p:txBody>
      </p:sp>
      <p:sp>
        <p:nvSpPr>
          <p:cNvPr id="5" name="Notes Placeholder 4"/>
          <p:cNvSpPr>
            <a:spLocks noGrp="1"/>
          </p:cNvSpPr>
          <p:nvPr>
            <p:ph type="body" sz="quarter" idx="3"/>
          </p:nvPr>
        </p:nvSpPr>
        <p:spPr>
          <a:xfrm>
            <a:off x="702310" y="4421829"/>
            <a:ext cx="5618480" cy="4189095"/>
          </a:xfrm>
          <a:prstGeom prst="rect">
            <a:avLst/>
          </a:prstGeom>
        </p:spPr>
        <p:txBody>
          <a:bodyPr vert="horz" lIns="93058" tIns="46531" rIns="93058" bIns="465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6"/>
            <a:ext cx="3043343" cy="465455"/>
          </a:xfrm>
          <a:prstGeom prst="rect">
            <a:avLst/>
          </a:prstGeom>
        </p:spPr>
        <p:txBody>
          <a:bodyPr vert="horz" lIns="93058" tIns="46531" rIns="93058" bIns="46531"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6"/>
            <a:ext cx="3043343" cy="465455"/>
          </a:xfrm>
          <a:prstGeom prst="rect">
            <a:avLst/>
          </a:prstGeom>
        </p:spPr>
        <p:txBody>
          <a:bodyPr vert="horz" lIns="93058" tIns="46531" rIns="93058" bIns="46531" rtlCol="0" anchor="b"/>
          <a:lstStyle>
            <a:lvl1pPr algn="r">
              <a:defRPr sz="1200"/>
            </a:lvl1pPr>
          </a:lstStyle>
          <a:p>
            <a:fld id="{6C118812-3231-4C51-90B6-FDC8E980AD16}" type="slidenum">
              <a:rPr lang="en-US" smtClean="0"/>
              <a:t>‹#›</a:t>
            </a:fld>
            <a:endParaRPr lang="en-US"/>
          </a:p>
        </p:txBody>
      </p:sp>
    </p:spTree>
    <p:extLst>
      <p:ext uri="{BB962C8B-B14F-4D97-AF65-F5344CB8AC3E}">
        <p14:creationId xmlns:p14="http://schemas.microsoft.com/office/powerpoint/2010/main" val="1791436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5" descr="Logo&amp;Slogan copy"/>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45664" b="39241"/>
          <a:stretch/>
        </p:blipFill>
        <p:spPr bwMode="auto">
          <a:xfrm>
            <a:off x="6096000" y="3505200"/>
            <a:ext cx="2438400" cy="70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hasCustomPrompt="1"/>
          </p:nvPr>
        </p:nvSpPr>
        <p:spPr>
          <a:xfrm>
            <a:off x="3105982" y="3699545"/>
            <a:ext cx="1432672" cy="409036"/>
          </a:xfrm>
        </p:spPr>
        <p:txBody>
          <a:bodyPr anchor="b">
            <a:normAutofit/>
          </a:bodyPr>
          <a:lstStyle>
            <a:lvl1pPr marL="0" indent="0" algn="l">
              <a:buNone/>
              <a:defRPr sz="12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Month 2016</a:t>
            </a:r>
            <a:endParaRPr lang="en-US" dirty="0"/>
          </a:p>
        </p:txBody>
      </p:sp>
      <p:sp>
        <p:nvSpPr>
          <p:cNvPr id="2" name="Title 1"/>
          <p:cNvSpPr>
            <a:spLocks noGrp="1"/>
          </p:cNvSpPr>
          <p:nvPr>
            <p:ph type="ctrTitle" hasCustomPrompt="1"/>
          </p:nvPr>
        </p:nvSpPr>
        <p:spPr>
          <a:xfrm>
            <a:off x="694188" y="3700180"/>
            <a:ext cx="2376183" cy="405442"/>
          </a:xfrm>
        </p:spPr>
        <p:txBody>
          <a:bodyPr anchor="b">
            <a:normAutofit/>
          </a:bodyPr>
          <a:lstStyle>
            <a:lvl1pPr algn="l">
              <a:defRPr sz="1200" b="0">
                <a:solidFill>
                  <a:schemeClr val="accent2">
                    <a:lumMod val="60000"/>
                    <a:lumOff val="40000"/>
                  </a:schemeClr>
                </a:solidFill>
              </a:defRPr>
            </a:lvl1pPr>
          </a:lstStyle>
          <a:p>
            <a:r>
              <a:rPr lang="en-US" dirty="0" smtClean="0"/>
              <a:t>PRESENTATION NAME</a:t>
            </a:r>
            <a:endParaRPr lang="en-US" dirty="0"/>
          </a:p>
        </p:txBody>
      </p:sp>
      <p:pic>
        <p:nvPicPr>
          <p:cNvPr id="7" name="Picture 6"/>
          <p:cNvPicPr>
            <a:picLocks noChangeAspect="1"/>
          </p:cNvPicPr>
          <p:nvPr userDrawn="1"/>
        </p:nvPicPr>
        <p:blipFill rotWithShape="1">
          <a:blip r:embed="rId3" cstate="print">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l="4351"/>
          <a:stretch/>
        </p:blipFill>
        <p:spPr>
          <a:xfrm>
            <a:off x="0" y="4572000"/>
            <a:ext cx="9144000" cy="2294389"/>
          </a:xfrm>
          <a:prstGeom prst="rect">
            <a:avLst/>
          </a:prstGeom>
        </p:spPr>
      </p:pic>
      <p:sp>
        <p:nvSpPr>
          <p:cNvPr id="10" name="Rectangle 9"/>
          <p:cNvSpPr/>
          <p:nvPr userDrawn="1"/>
        </p:nvSpPr>
        <p:spPr>
          <a:xfrm>
            <a:off x="0" y="0"/>
            <a:ext cx="9144000" cy="3124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userDrawn="1"/>
        </p:nvCxnSpPr>
        <p:spPr>
          <a:xfrm flipH="1">
            <a:off x="0" y="4557320"/>
            <a:ext cx="91440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H="1">
            <a:off x="1398" y="3124200"/>
            <a:ext cx="91440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690725" y="3547145"/>
            <a:ext cx="2665794" cy="338554"/>
          </a:xfrm>
          <a:prstGeom prst="rect">
            <a:avLst/>
          </a:prstGeom>
          <a:noFill/>
        </p:spPr>
        <p:txBody>
          <a:bodyPr wrap="none" rtlCol="0">
            <a:spAutoFit/>
          </a:bodyPr>
          <a:lstStyle/>
          <a:p>
            <a:r>
              <a:rPr lang="en-US" sz="1600" b="1" dirty="0" smtClean="0">
                <a:latin typeface="Arial" panose="020B0604020202020204" pitchFamily="34" charset="0"/>
                <a:cs typeface="Arial" panose="020B0604020202020204" pitchFamily="34" charset="0"/>
              </a:rPr>
              <a:t>CHENIERE</a:t>
            </a:r>
            <a:r>
              <a:rPr lang="en-US" sz="1600" b="1" baseline="0" dirty="0" smtClean="0">
                <a:latin typeface="Arial" panose="020B0604020202020204" pitchFamily="34" charset="0"/>
                <a:cs typeface="Arial" panose="020B0604020202020204" pitchFamily="34" charset="0"/>
              </a:rPr>
              <a:t> ENERGY, INC.</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60447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5" descr="Logo&amp;Slogan copy"/>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45664" b="39241"/>
          <a:stretch/>
        </p:blipFill>
        <p:spPr bwMode="auto">
          <a:xfrm>
            <a:off x="6096000" y="3505200"/>
            <a:ext cx="2438400" cy="70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694188" y="3700180"/>
            <a:ext cx="2376183" cy="405442"/>
          </a:xfrm>
        </p:spPr>
        <p:txBody>
          <a:bodyPr anchor="b">
            <a:normAutofit/>
          </a:bodyPr>
          <a:lstStyle>
            <a:lvl1pPr algn="l">
              <a:defRPr sz="1200" b="0">
                <a:solidFill>
                  <a:schemeClr val="accent2">
                    <a:lumMod val="60000"/>
                    <a:lumOff val="40000"/>
                  </a:schemeClr>
                </a:solidFill>
              </a:defRPr>
            </a:lvl1pPr>
          </a:lstStyle>
          <a:p>
            <a:r>
              <a:rPr lang="en-US" dirty="0" smtClean="0"/>
              <a:t>APPENDIX</a:t>
            </a:r>
            <a:endParaRPr lang="en-US" dirty="0"/>
          </a:p>
        </p:txBody>
      </p:sp>
      <p:pic>
        <p:nvPicPr>
          <p:cNvPr id="7" name="Picture 6"/>
          <p:cNvPicPr>
            <a:picLocks noChangeAspect="1"/>
          </p:cNvPicPr>
          <p:nvPr userDrawn="1"/>
        </p:nvPicPr>
        <p:blipFill rotWithShape="1">
          <a:blip r:embed="rId3" cstate="print">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l="4351"/>
          <a:stretch/>
        </p:blipFill>
        <p:spPr>
          <a:xfrm>
            <a:off x="0" y="4572000"/>
            <a:ext cx="9144000" cy="2294389"/>
          </a:xfrm>
          <a:prstGeom prst="rect">
            <a:avLst/>
          </a:prstGeom>
        </p:spPr>
      </p:pic>
      <p:sp>
        <p:nvSpPr>
          <p:cNvPr id="10" name="Rectangle 9"/>
          <p:cNvSpPr/>
          <p:nvPr userDrawn="1"/>
        </p:nvSpPr>
        <p:spPr>
          <a:xfrm>
            <a:off x="0" y="0"/>
            <a:ext cx="9144000" cy="3124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userDrawn="1"/>
        </p:nvCxnSpPr>
        <p:spPr>
          <a:xfrm flipH="1">
            <a:off x="0" y="4557320"/>
            <a:ext cx="91440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H="1">
            <a:off x="1398" y="3124200"/>
            <a:ext cx="91440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690725" y="3547145"/>
            <a:ext cx="2665794" cy="338554"/>
          </a:xfrm>
          <a:prstGeom prst="rect">
            <a:avLst/>
          </a:prstGeom>
          <a:noFill/>
        </p:spPr>
        <p:txBody>
          <a:bodyPr wrap="none" rtlCol="0">
            <a:spAutoFit/>
          </a:bodyPr>
          <a:lstStyle/>
          <a:p>
            <a:r>
              <a:rPr lang="en-US" sz="1600" b="1" dirty="0" smtClean="0">
                <a:latin typeface="Arial" panose="020B0604020202020204" pitchFamily="34" charset="0"/>
                <a:cs typeface="Arial" panose="020B0604020202020204" pitchFamily="34" charset="0"/>
              </a:rPr>
              <a:t>CHENIERE</a:t>
            </a:r>
            <a:r>
              <a:rPr lang="en-US" sz="1600" b="1" baseline="0" dirty="0" smtClean="0">
                <a:latin typeface="Arial" panose="020B0604020202020204" pitchFamily="34" charset="0"/>
                <a:cs typeface="Arial" panose="020B0604020202020204" pitchFamily="34" charset="0"/>
              </a:rPr>
              <a:t> ENERGY, INC.</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1534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2" y="0"/>
            <a:ext cx="8948737" cy="762000"/>
          </a:xfrm>
        </p:spPr>
        <p:txBody>
          <a:bodyPr anchor="b"/>
          <a:lstStyle>
            <a:lvl1pPr>
              <a:lnSpc>
                <a:spcPct val="80000"/>
              </a:lnSpc>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1430" y="992189"/>
            <a:ext cx="8692696" cy="5345112"/>
          </a:xfrm>
        </p:spPr>
        <p:txBody>
          <a:bodyPr/>
          <a:lstStyle>
            <a:lvl1pPr marL="227013" indent="-227013">
              <a:lnSpc>
                <a:spcPct val="100000"/>
              </a:lnSpc>
              <a:buClr>
                <a:srgbClr val="0070C0"/>
              </a:buClr>
              <a:buFont typeface="Wingdings" panose="05000000000000000000" pitchFamily="2" charset="2"/>
              <a:buChar char="§"/>
              <a:defRPr>
                <a:solidFill>
                  <a:schemeClr val="tx1">
                    <a:lumMod val="65000"/>
                    <a:lumOff val="35000"/>
                  </a:schemeClr>
                </a:solidFill>
              </a:defRPr>
            </a:lvl1pPr>
            <a:lvl2pPr marL="511175" indent="-165100">
              <a:lnSpc>
                <a:spcPct val="100000"/>
              </a:lnSpc>
              <a:buClr>
                <a:srgbClr val="0070C0"/>
              </a:buClr>
              <a:buFont typeface="Wingdings" panose="05000000000000000000" pitchFamily="2" charset="2"/>
              <a:buChar char="§"/>
              <a:defRPr>
                <a:solidFill>
                  <a:schemeClr val="tx1">
                    <a:lumMod val="65000"/>
                    <a:lumOff val="35000"/>
                  </a:schemeClr>
                </a:solidFill>
              </a:defRPr>
            </a:lvl2pPr>
            <a:lvl3pPr marL="796925" indent="-171450">
              <a:lnSpc>
                <a:spcPct val="100000"/>
              </a:lnSpc>
              <a:buClr>
                <a:srgbClr val="0070C0"/>
              </a:buClr>
              <a:buFont typeface="Wingdings" panose="05000000000000000000" pitchFamily="2" charset="2"/>
              <a:buChar char="§"/>
              <a:defRPr>
                <a:solidFill>
                  <a:schemeClr val="tx1">
                    <a:lumMod val="65000"/>
                    <a:lumOff val="35000"/>
                  </a:schemeClr>
                </a:solidFill>
              </a:defRPr>
            </a:lvl3pPr>
            <a:lvl4pPr marL="1031875" indent="-117475">
              <a:lnSpc>
                <a:spcPct val="100000"/>
              </a:lnSpc>
              <a:buClr>
                <a:srgbClr val="0070C0"/>
              </a:buClr>
              <a:buFont typeface="Wingdings" panose="05000000000000000000" pitchFamily="2" charset="2"/>
              <a:buChar char="§"/>
              <a:defRPr>
                <a:solidFill>
                  <a:schemeClr val="tx1">
                    <a:lumMod val="65000"/>
                    <a:lumOff val="35000"/>
                  </a:schemeClr>
                </a:solidFill>
              </a:defRPr>
            </a:lvl4pPr>
            <a:lvl5pPr marL="1828800"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4"/>
          </p:nvPr>
        </p:nvSpPr>
        <p:spPr>
          <a:xfrm>
            <a:off x="188079" y="6558144"/>
            <a:ext cx="315334" cy="144907"/>
          </a:xfrm>
          <a:prstGeom prst="rect">
            <a:avLst/>
          </a:prstGeom>
        </p:spPr>
        <p:txBody>
          <a:bodyPr vert="horz" lIns="18288" tIns="18288" rIns="18288" bIns="18288" rtlCol="0" anchor="ctr"/>
          <a:lstStyle>
            <a:lvl1pPr algn="l">
              <a:defRPr sz="900" b="0">
                <a:solidFill>
                  <a:schemeClr val="tx1">
                    <a:lumMod val="50000"/>
                    <a:lumOff val="50000"/>
                  </a:schemeClr>
                </a:solidFill>
              </a:defRPr>
            </a:lvl1pPr>
          </a:lstStyle>
          <a:p>
            <a:fld id="{37CB541D-F291-4562-B47C-62A886D26F12}" type="slidenum">
              <a:rPr lang="en-US" smtClean="0"/>
              <a:pPr/>
              <a:t>‹#›</a:t>
            </a:fld>
            <a:endParaRPr lang="en-US" dirty="0"/>
          </a:p>
        </p:txBody>
      </p:sp>
    </p:spTree>
    <p:extLst>
      <p:ext uri="{BB962C8B-B14F-4D97-AF65-F5344CB8AC3E}">
        <p14:creationId xmlns:p14="http://schemas.microsoft.com/office/powerpoint/2010/main" val="5567335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5262" y="0"/>
            <a:ext cx="8948737" cy="762000"/>
          </a:xfrm>
        </p:spPr>
        <p:txBody>
          <a:bodyPr/>
          <a:lstStyle/>
          <a:p>
            <a:r>
              <a:rPr lang="en-US" dirty="0" smtClean="0"/>
              <a:t>Click to edit Master title style</a:t>
            </a:r>
            <a:endParaRPr lang="en-US" dirty="0"/>
          </a:p>
        </p:txBody>
      </p:sp>
      <p:sp>
        <p:nvSpPr>
          <p:cNvPr id="4" name="Slide Number Placeholder 5"/>
          <p:cNvSpPr>
            <a:spLocks noGrp="1"/>
          </p:cNvSpPr>
          <p:nvPr>
            <p:ph type="sldNum" sz="quarter" idx="4"/>
          </p:nvPr>
        </p:nvSpPr>
        <p:spPr>
          <a:xfrm>
            <a:off x="190584" y="6555881"/>
            <a:ext cx="315334" cy="144907"/>
          </a:xfrm>
          <a:prstGeom prst="rect">
            <a:avLst/>
          </a:prstGeom>
        </p:spPr>
        <p:txBody>
          <a:bodyPr vert="horz" lIns="18288" tIns="18288" rIns="18288" bIns="18288" rtlCol="0" anchor="ctr"/>
          <a:lstStyle>
            <a:lvl1pPr algn="l">
              <a:defRPr sz="900" b="0">
                <a:solidFill>
                  <a:schemeClr val="bg1">
                    <a:lumMod val="50000"/>
                  </a:schemeClr>
                </a:solidFill>
              </a:defRPr>
            </a:lvl1pPr>
          </a:lstStyle>
          <a:p>
            <a:fld id="{37CB541D-F291-4562-B47C-62A886D26F12}" type="slidenum">
              <a:rPr lang="en-US" smtClean="0"/>
              <a:pPr/>
              <a:t>‹#›</a:t>
            </a:fld>
            <a:endParaRPr lang="en-US" dirty="0"/>
          </a:p>
        </p:txBody>
      </p:sp>
    </p:spTree>
    <p:extLst>
      <p:ext uri="{BB962C8B-B14F-4D97-AF65-F5344CB8AC3E}">
        <p14:creationId xmlns:p14="http://schemas.microsoft.com/office/powerpoint/2010/main" val="22645585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5" descr="Logo&amp;Slogan copy"/>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r="45664" b="39241"/>
          <a:stretch/>
        </p:blipFill>
        <p:spPr bwMode="auto">
          <a:xfrm>
            <a:off x="8239420" y="6582474"/>
            <a:ext cx="613576" cy="17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userDrawn="1"/>
        </p:nvCxnSpPr>
        <p:spPr bwMode="auto">
          <a:xfrm>
            <a:off x="152400" y="762000"/>
            <a:ext cx="8686800" cy="0"/>
          </a:xfrm>
          <a:prstGeom prst="line">
            <a:avLst/>
          </a:prstGeom>
          <a:noFill/>
          <a:ln w="19050" cap="flat" cmpd="sng" algn="ctr">
            <a:solidFill>
              <a:schemeClr val="bg1">
                <a:lumMod val="6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Placeholder 1"/>
          <p:cNvSpPr>
            <a:spLocks noGrp="1"/>
          </p:cNvSpPr>
          <p:nvPr>
            <p:ph type="title"/>
          </p:nvPr>
        </p:nvSpPr>
        <p:spPr>
          <a:xfrm>
            <a:off x="195262" y="0"/>
            <a:ext cx="8948737" cy="762000"/>
          </a:xfrm>
          <a:prstGeom prst="rect">
            <a:avLst/>
          </a:prstGeom>
        </p:spPr>
        <p:txBody>
          <a:bodyPr vert="horz" lIns="91440" tIns="45720" rIns="91440" bIns="45720" rtlCol="0" anchor="b">
            <a:normAutofit/>
          </a:bodyPr>
          <a:lstStyle/>
          <a:p>
            <a:r>
              <a:rPr lang="en-US" dirty="0" smtClean="0"/>
              <a:t>Click to edit Master title style </a:t>
            </a:r>
            <a:endParaRPr lang="en-US" dirty="0"/>
          </a:p>
        </p:txBody>
      </p:sp>
      <p:sp>
        <p:nvSpPr>
          <p:cNvPr id="6" name="Slide Number Placeholder 5"/>
          <p:cNvSpPr>
            <a:spLocks noGrp="1"/>
          </p:cNvSpPr>
          <p:nvPr>
            <p:ph type="sldNum" sz="quarter" idx="4"/>
          </p:nvPr>
        </p:nvSpPr>
        <p:spPr>
          <a:xfrm>
            <a:off x="190584" y="6555881"/>
            <a:ext cx="315334" cy="144907"/>
          </a:xfrm>
          <a:prstGeom prst="rect">
            <a:avLst/>
          </a:prstGeom>
        </p:spPr>
        <p:txBody>
          <a:bodyPr vert="horz" lIns="18288" tIns="18288" rIns="18288" bIns="18288" rtlCol="0" anchor="ctr"/>
          <a:lstStyle>
            <a:lvl1pPr algn="l">
              <a:defRPr sz="900" b="0">
                <a:solidFill>
                  <a:schemeClr val="bg1">
                    <a:lumMod val="50000"/>
                  </a:schemeClr>
                </a:solidFill>
              </a:defRPr>
            </a:lvl1pPr>
          </a:lstStyle>
          <a:p>
            <a:fld id="{37CB541D-F291-4562-B47C-62A886D26F12}" type="slidenum">
              <a:rPr lang="en-US" smtClean="0"/>
              <a:pPr/>
              <a:t>‹#›</a:t>
            </a:fld>
            <a:endParaRPr lang="en-US" dirty="0"/>
          </a:p>
        </p:txBody>
      </p:sp>
      <p:sp>
        <p:nvSpPr>
          <p:cNvPr id="3" name="Text Placeholder 2"/>
          <p:cNvSpPr>
            <a:spLocks noGrp="1"/>
          </p:cNvSpPr>
          <p:nvPr>
            <p:ph type="body" idx="1"/>
          </p:nvPr>
        </p:nvSpPr>
        <p:spPr>
          <a:xfrm>
            <a:off x="181428" y="990601"/>
            <a:ext cx="8686800" cy="5334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cxnSp>
        <p:nvCxnSpPr>
          <p:cNvPr id="12" name="Straight Connector 11"/>
          <p:cNvCxnSpPr/>
          <p:nvPr userDrawn="1"/>
        </p:nvCxnSpPr>
        <p:spPr bwMode="auto">
          <a:xfrm>
            <a:off x="152400" y="6505575"/>
            <a:ext cx="8721725" cy="0"/>
          </a:xfrm>
          <a:prstGeom prst="line">
            <a:avLst/>
          </a:prstGeom>
          <a:noFill/>
          <a:ln w="19050" cap="flat" cmpd="sng" algn="ctr">
            <a:solidFill>
              <a:schemeClr val="bg1">
                <a:lumMod val="65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31615007"/>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4" r:id="rId4"/>
  </p:sldLayoutIdLst>
  <p:timing>
    <p:tnLst>
      <p:par>
        <p:cTn id="1" dur="indefinite" restart="never" nodeType="tmRoot"/>
      </p:par>
    </p:tnLst>
  </p:timing>
  <p:hf hdr="0" ftr="0" dt="0"/>
  <p:txStyles>
    <p:titleStyle>
      <a:lvl1pPr algn="l" defTabSz="914400" rtl="0" eaLnBrk="1" latinLnBrk="0" hangingPunct="1">
        <a:lnSpc>
          <a:spcPct val="80000"/>
        </a:lnSpc>
        <a:spcBef>
          <a:spcPct val="0"/>
        </a:spcBef>
        <a:buNone/>
        <a:defRPr sz="2200" b="0" kern="1200">
          <a:solidFill>
            <a:schemeClr val="accent2"/>
          </a:solidFill>
          <a:latin typeface="Arial" panose="020B0604020202020204" pitchFamily="34" charset="0"/>
          <a:ea typeface="+mj-ea"/>
          <a:cs typeface="Arial" panose="020B0604020202020204" pitchFamily="34" charset="0"/>
        </a:defRPr>
      </a:lvl1pPr>
    </p:titleStyle>
    <p:bodyStyle>
      <a:lvl1pPr marL="227013" indent="-227013" algn="l" defTabSz="914400" rtl="0" eaLnBrk="1" latinLnBrk="0" hangingPunct="1">
        <a:lnSpc>
          <a:spcPct val="100000"/>
        </a:lnSpc>
        <a:spcBef>
          <a:spcPct val="20000"/>
        </a:spcBef>
        <a:buClr>
          <a:schemeClr val="accent2">
            <a:lumMod val="60000"/>
            <a:lumOff val="40000"/>
          </a:schemeClr>
        </a:buClr>
        <a:buFont typeface="Wingdings" panose="05000000000000000000" pitchFamily="2" charset="2"/>
        <a:buChar char="§"/>
        <a:defRPr sz="1400" b="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511175" indent="-165100" algn="l" defTabSz="914400" rtl="0" eaLnBrk="1" latinLnBrk="0" hangingPunct="1">
        <a:lnSpc>
          <a:spcPct val="100000"/>
        </a:lnSpc>
        <a:spcBef>
          <a:spcPct val="20000"/>
        </a:spcBef>
        <a:buClr>
          <a:schemeClr val="accent2">
            <a:lumMod val="60000"/>
            <a:lumOff val="40000"/>
          </a:schemeClr>
        </a:buClr>
        <a:buFont typeface="Wingdings" panose="05000000000000000000" pitchFamily="2" charset="2"/>
        <a:buChar char="§"/>
        <a:defRPr sz="12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796925" indent="-171450" algn="l" defTabSz="914400" rtl="0" eaLnBrk="1" latinLnBrk="0" hangingPunct="1">
        <a:lnSpc>
          <a:spcPct val="100000"/>
        </a:lnSpc>
        <a:spcBef>
          <a:spcPct val="20000"/>
        </a:spcBef>
        <a:buClr>
          <a:schemeClr val="accent2">
            <a:lumMod val="60000"/>
            <a:lumOff val="40000"/>
          </a:schemeClr>
        </a:buClr>
        <a:buFont typeface="Wingdings" panose="05000000000000000000" pitchFamily="2" charset="2"/>
        <a:buChar char="§"/>
        <a:defRPr sz="11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031875" indent="-117475" algn="l" defTabSz="914400" rtl="0" eaLnBrk="1" latinLnBrk="0" hangingPunct="1">
        <a:lnSpc>
          <a:spcPct val="100000"/>
        </a:lnSpc>
        <a:spcBef>
          <a:spcPct val="20000"/>
        </a:spcBef>
        <a:buClr>
          <a:schemeClr val="accent2">
            <a:lumMod val="60000"/>
            <a:lumOff val="40000"/>
          </a:schemeClr>
        </a:buClr>
        <a:buFont typeface="Wingdings" panose="05000000000000000000" pitchFamily="2" charset="2"/>
        <a:buChar char="§"/>
        <a:defRPr sz="105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 to tax </a:t>
            </a:r>
            <a:endParaRPr lang="en-US" dirty="0"/>
          </a:p>
        </p:txBody>
      </p:sp>
      <p:sp>
        <p:nvSpPr>
          <p:cNvPr id="3" name="Slide Number Placeholder 2"/>
          <p:cNvSpPr>
            <a:spLocks noGrp="1"/>
          </p:cNvSpPr>
          <p:nvPr>
            <p:ph type="sldNum" sz="quarter" idx="4"/>
          </p:nvPr>
        </p:nvSpPr>
        <p:spPr/>
        <p:txBody>
          <a:bodyPr/>
          <a:lstStyle/>
          <a:p>
            <a:fld id="{37CB541D-F291-4562-B47C-62A886D26F12}" type="slidenum">
              <a:rPr lang="en-US" smtClean="0">
                <a:solidFill>
                  <a:schemeClr val="bg1">
                    <a:lumMod val="50000"/>
                  </a:schemeClr>
                </a:solidFill>
              </a:rPr>
              <a:pPr/>
              <a:t>1</a:t>
            </a:fld>
            <a:endParaRPr lang="en-US" dirty="0">
              <a:solidFill>
                <a:schemeClr val="bg1">
                  <a:lumMod val="50000"/>
                </a:schemeClr>
              </a:solidFill>
            </a:endParaRPr>
          </a:p>
        </p:txBody>
      </p:sp>
      <p:sp>
        <p:nvSpPr>
          <p:cNvPr id="4" name="Content Placeholder 3"/>
          <p:cNvSpPr>
            <a:spLocks noGrp="1"/>
          </p:cNvSpPr>
          <p:nvPr>
            <p:ph idx="1"/>
          </p:nvPr>
        </p:nvSpPr>
        <p:spPr/>
        <p:txBody>
          <a:bodyPr>
            <a:noAutofit/>
          </a:bodyPr>
          <a:lstStyle/>
          <a:p>
            <a:pPr marL="0" indent="0">
              <a:buNone/>
            </a:pPr>
            <a:r>
              <a:rPr lang="en-GB" sz="900" b="1" dirty="0" smtClean="0">
                <a:solidFill>
                  <a:schemeClr val="accent2"/>
                </a:solidFill>
              </a:rPr>
              <a:t>Introduction</a:t>
            </a:r>
          </a:p>
          <a:p>
            <a:pPr marL="0" indent="0">
              <a:buNone/>
            </a:pPr>
            <a:endParaRPr lang="en-GB" sz="900" b="1" dirty="0" smtClean="0">
              <a:solidFill>
                <a:schemeClr val="accent2"/>
              </a:solidFill>
            </a:endParaRPr>
          </a:p>
          <a:p>
            <a:pPr marL="0" indent="0">
              <a:buNone/>
            </a:pPr>
            <a:r>
              <a:rPr lang="en-GB" sz="900" dirty="0" smtClean="0">
                <a:solidFill>
                  <a:schemeClr val="accent2"/>
                </a:solidFill>
              </a:rPr>
              <a:t>Cheniere </a:t>
            </a:r>
            <a:r>
              <a:rPr lang="en-GB" sz="900" dirty="0">
                <a:solidFill>
                  <a:schemeClr val="accent2"/>
                </a:solidFill>
              </a:rPr>
              <a:t>is a Houston-based energy company primarily engaged in the </a:t>
            </a:r>
            <a:r>
              <a:rPr lang="en-GB" sz="900" dirty="0" smtClean="0">
                <a:solidFill>
                  <a:schemeClr val="accent2"/>
                </a:solidFill>
              </a:rPr>
              <a:t>production and marketing of liquefied </a:t>
            </a:r>
            <a:r>
              <a:rPr lang="en-GB" sz="900" dirty="0">
                <a:solidFill>
                  <a:schemeClr val="accent2"/>
                </a:solidFill>
              </a:rPr>
              <a:t>n</a:t>
            </a:r>
            <a:r>
              <a:rPr lang="en-GB" sz="900" dirty="0" smtClean="0">
                <a:solidFill>
                  <a:schemeClr val="accent2"/>
                </a:solidFill>
              </a:rPr>
              <a:t>atural </a:t>
            </a:r>
            <a:r>
              <a:rPr lang="en-GB" sz="900" dirty="0">
                <a:solidFill>
                  <a:schemeClr val="accent2"/>
                </a:solidFill>
              </a:rPr>
              <a:t>g</a:t>
            </a:r>
            <a:r>
              <a:rPr lang="en-GB" sz="900" dirty="0" smtClean="0">
                <a:solidFill>
                  <a:schemeClr val="accent2"/>
                </a:solidFill>
              </a:rPr>
              <a:t>as (LNG) via terminals located along the Gulf of Mexico. The </a:t>
            </a:r>
            <a:r>
              <a:rPr lang="en-GB" sz="900" dirty="0">
                <a:solidFill>
                  <a:schemeClr val="accent2"/>
                </a:solidFill>
              </a:rPr>
              <a:t>Company operates in accordance with the fundamental principles of honesty, loyalty, fairness and forthrightness in accordance with </a:t>
            </a:r>
            <a:r>
              <a:rPr lang="en-GB" sz="900" dirty="0" smtClean="0">
                <a:solidFill>
                  <a:schemeClr val="accent2"/>
                </a:solidFill>
              </a:rPr>
              <a:t>its </a:t>
            </a:r>
            <a:r>
              <a:rPr lang="en-GB" sz="900" dirty="0">
                <a:solidFill>
                  <a:schemeClr val="accent2"/>
                </a:solidFill>
              </a:rPr>
              <a:t>established Code of Business </a:t>
            </a:r>
            <a:r>
              <a:rPr lang="en-GB" sz="900" dirty="0" smtClean="0">
                <a:solidFill>
                  <a:schemeClr val="accent2"/>
                </a:solidFill>
              </a:rPr>
              <a:t>Conduct which </a:t>
            </a:r>
            <a:r>
              <a:rPr lang="en-GB" sz="900" dirty="0">
                <a:solidFill>
                  <a:schemeClr val="accent2"/>
                </a:solidFill>
              </a:rPr>
              <a:t>promotes: </a:t>
            </a:r>
          </a:p>
          <a:p>
            <a:pPr marL="0" indent="0">
              <a:buNone/>
            </a:pPr>
            <a:endParaRPr lang="en-GB" sz="900" dirty="0" smtClean="0">
              <a:solidFill>
                <a:schemeClr val="accent2"/>
              </a:solidFill>
            </a:endParaRPr>
          </a:p>
          <a:p>
            <a:pPr lvl="1"/>
            <a:r>
              <a:rPr lang="en-GB" sz="900" dirty="0">
                <a:solidFill>
                  <a:schemeClr val="accent2"/>
                </a:solidFill>
              </a:rPr>
              <a:t>Full, fair, accurate, timely and understandable disclosure in all reports and documents required to be filed with governmental authorities and in other public </a:t>
            </a:r>
            <a:r>
              <a:rPr lang="en-GB" sz="900" dirty="0" smtClean="0">
                <a:solidFill>
                  <a:schemeClr val="accent2"/>
                </a:solidFill>
              </a:rPr>
              <a:t>communications; </a:t>
            </a:r>
            <a:r>
              <a:rPr lang="en-GB" sz="900" dirty="0">
                <a:solidFill>
                  <a:schemeClr val="accent2"/>
                </a:solidFill>
              </a:rPr>
              <a:t>and </a:t>
            </a:r>
          </a:p>
          <a:p>
            <a:pPr lvl="1"/>
            <a:r>
              <a:rPr lang="en-GB" sz="900" dirty="0">
                <a:solidFill>
                  <a:schemeClr val="accent2"/>
                </a:solidFill>
              </a:rPr>
              <a:t>Compliance with the applicable government and self-regulatory organization laws, rules and </a:t>
            </a:r>
            <a:r>
              <a:rPr lang="en-GB" sz="900" dirty="0" smtClean="0">
                <a:solidFill>
                  <a:schemeClr val="accent2"/>
                </a:solidFill>
              </a:rPr>
              <a:t>regulations.</a:t>
            </a:r>
            <a:endParaRPr lang="en-GB" sz="900" dirty="0">
              <a:solidFill>
                <a:schemeClr val="accent2"/>
              </a:solidFill>
            </a:endParaRPr>
          </a:p>
          <a:p>
            <a:pPr marL="0" indent="0">
              <a:buNone/>
            </a:pPr>
            <a:endParaRPr lang="en-GB" sz="900" dirty="0">
              <a:solidFill>
                <a:schemeClr val="accent2"/>
              </a:solidFill>
            </a:endParaRPr>
          </a:p>
          <a:p>
            <a:pPr marL="0" indent="0">
              <a:buNone/>
            </a:pPr>
            <a:r>
              <a:rPr lang="en-GB" sz="900" b="1" dirty="0" smtClean="0">
                <a:solidFill>
                  <a:schemeClr val="accent2"/>
                </a:solidFill>
              </a:rPr>
              <a:t>Tax planning </a:t>
            </a:r>
            <a:endParaRPr lang="en-GB" sz="900" b="1" dirty="0">
              <a:solidFill>
                <a:schemeClr val="accent2"/>
              </a:solidFill>
            </a:endParaRPr>
          </a:p>
          <a:p>
            <a:pPr marL="0" indent="0">
              <a:buNone/>
            </a:pPr>
            <a:endParaRPr lang="en-GB" sz="900" dirty="0" smtClean="0">
              <a:solidFill>
                <a:schemeClr val="accent2"/>
              </a:solidFill>
            </a:endParaRPr>
          </a:p>
          <a:p>
            <a:pPr marL="0" indent="0">
              <a:buNone/>
            </a:pPr>
            <a:r>
              <a:rPr lang="en-GB" sz="900" dirty="0">
                <a:solidFill>
                  <a:schemeClr val="accent2"/>
                </a:solidFill>
              </a:rPr>
              <a:t>We do not participate </a:t>
            </a:r>
            <a:r>
              <a:rPr lang="en-GB" sz="900" dirty="0" smtClean="0">
                <a:solidFill>
                  <a:schemeClr val="accent2"/>
                </a:solidFill>
              </a:rPr>
              <a:t>in </a:t>
            </a:r>
            <a:r>
              <a:rPr lang="en-GB" sz="900" dirty="0">
                <a:solidFill>
                  <a:schemeClr val="accent2"/>
                </a:solidFill>
              </a:rPr>
              <a:t>artificial </a:t>
            </a:r>
            <a:r>
              <a:rPr lang="en-GB" sz="900" dirty="0" smtClean="0">
                <a:solidFill>
                  <a:schemeClr val="accent2"/>
                </a:solidFill>
              </a:rPr>
              <a:t>tax arrangements, </a:t>
            </a:r>
            <a:r>
              <a:rPr lang="en-GB" sz="900" dirty="0">
                <a:solidFill>
                  <a:schemeClr val="accent2"/>
                </a:solidFill>
              </a:rPr>
              <a:t>but instead seek to conduct our tax affairs in an efficient manner in compliance with </a:t>
            </a:r>
            <a:r>
              <a:rPr lang="en-GB" sz="900" dirty="0" smtClean="0">
                <a:solidFill>
                  <a:schemeClr val="accent2"/>
                </a:solidFill>
              </a:rPr>
              <a:t>existing law.  We seek </a:t>
            </a:r>
            <a:r>
              <a:rPr lang="en-GB" sz="900" dirty="0">
                <a:solidFill>
                  <a:schemeClr val="accent2"/>
                </a:solidFill>
              </a:rPr>
              <a:t>to apply tax </a:t>
            </a:r>
            <a:r>
              <a:rPr lang="en-GB" sz="900" dirty="0" smtClean="0">
                <a:solidFill>
                  <a:schemeClr val="accent2"/>
                </a:solidFill>
              </a:rPr>
              <a:t>reliefs </a:t>
            </a:r>
            <a:r>
              <a:rPr lang="en-GB" sz="900" dirty="0">
                <a:solidFill>
                  <a:schemeClr val="accent2"/>
                </a:solidFill>
              </a:rPr>
              <a:t>as </a:t>
            </a:r>
            <a:r>
              <a:rPr lang="en-GB" sz="900" dirty="0" smtClean="0">
                <a:solidFill>
                  <a:schemeClr val="accent2"/>
                </a:solidFill>
              </a:rPr>
              <a:t>intended and, where </a:t>
            </a:r>
            <a:r>
              <a:rPr lang="en-GB" sz="900" dirty="0">
                <a:solidFill>
                  <a:schemeClr val="accent2"/>
                </a:solidFill>
              </a:rPr>
              <a:t>necessary, </a:t>
            </a:r>
            <a:r>
              <a:rPr lang="en-GB" sz="900" dirty="0" smtClean="0">
                <a:solidFill>
                  <a:schemeClr val="accent2"/>
                </a:solidFill>
              </a:rPr>
              <a:t>request </a:t>
            </a:r>
            <a:r>
              <a:rPr lang="en-GB" sz="900" dirty="0">
                <a:solidFill>
                  <a:schemeClr val="accent2"/>
                </a:solidFill>
              </a:rPr>
              <a:t>tax rulings </a:t>
            </a:r>
            <a:r>
              <a:rPr lang="en-GB" sz="900" dirty="0" smtClean="0">
                <a:solidFill>
                  <a:schemeClr val="accent2"/>
                </a:solidFill>
              </a:rPr>
              <a:t>so that </a:t>
            </a:r>
            <a:r>
              <a:rPr lang="en-GB" sz="900" dirty="0">
                <a:solidFill>
                  <a:schemeClr val="accent2"/>
                </a:solidFill>
              </a:rPr>
              <a:t>we </a:t>
            </a:r>
            <a:r>
              <a:rPr lang="en-GB" sz="900" dirty="0" smtClean="0">
                <a:solidFill>
                  <a:schemeClr val="accent2"/>
                </a:solidFill>
              </a:rPr>
              <a:t>have </a:t>
            </a:r>
            <a:r>
              <a:rPr lang="en-GB" sz="900" dirty="0">
                <a:solidFill>
                  <a:schemeClr val="accent2"/>
                </a:solidFill>
              </a:rPr>
              <a:t>certainty in our tax </a:t>
            </a:r>
            <a:r>
              <a:rPr lang="en-GB" sz="900" dirty="0" smtClean="0">
                <a:solidFill>
                  <a:schemeClr val="accent2"/>
                </a:solidFill>
              </a:rPr>
              <a:t>affairs and operate compliantly.   </a:t>
            </a:r>
            <a:r>
              <a:rPr lang="en-GB" sz="900" dirty="0">
                <a:solidFill>
                  <a:schemeClr val="accent2"/>
                </a:solidFill>
              </a:rPr>
              <a:t>We </a:t>
            </a:r>
            <a:r>
              <a:rPr lang="en-GB" sz="900" dirty="0" smtClean="0">
                <a:solidFill>
                  <a:schemeClr val="accent2"/>
                </a:solidFill>
              </a:rPr>
              <a:t>conduct transactions </a:t>
            </a:r>
            <a:r>
              <a:rPr lang="en-GB" sz="900" dirty="0">
                <a:solidFill>
                  <a:schemeClr val="accent2"/>
                </a:solidFill>
              </a:rPr>
              <a:t>between Cheniere Group companies in compliance with </a:t>
            </a:r>
            <a:r>
              <a:rPr lang="en-GB" sz="900" dirty="0" smtClean="0">
                <a:solidFill>
                  <a:schemeClr val="accent2"/>
                </a:solidFill>
              </a:rPr>
              <a:t>UK </a:t>
            </a:r>
            <a:r>
              <a:rPr lang="en-GB" sz="900" dirty="0">
                <a:solidFill>
                  <a:schemeClr val="accent2"/>
                </a:solidFill>
              </a:rPr>
              <a:t>t</a:t>
            </a:r>
            <a:r>
              <a:rPr lang="en-GB" sz="900" dirty="0" smtClean="0">
                <a:solidFill>
                  <a:schemeClr val="accent2"/>
                </a:solidFill>
              </a:rPr>
              <a:t>ax law and </a:t>
            </a:r>
            <a:r>
              <a:rPr lang="en-GB" sz="900" dirty="0">
                <a:solidFill>
                  <a:schemeClr val="accent2"/>
                </a:solidFill>
              </a:rPr>
              <a:t>in accordance with OECD principles.  </a:t>
            </a:r>
          </a:p>
          <a:p>
            <a:pPr marL="0" indent="0">
              <a:buNone/>
            </a:pPr>
            <a:endParaRPr lang="en-GB" sz="900" dirty="0" smtClean="0">
              <a:solidFill>
                <a:schemeClr val="accent2"/>
              </a:solidFill>
            </a:endParaRPr>
          </a:p>
          <a:p>
            <a:pPr marL="0" indent="0">
              <a:buNone/>
            </a:pPr>
            <a:r>
              <a:rPr lang="en-GB" sz="900" b="1" dirty="0" smtClean="0">
                <a:solidFill>
                  <a:schemeClr val="accent2"/>
                </a:solidFill>
              </a:rPr>
              <a:t>Relationships with governments</a:t>
            </a:r>
          </a:p>
          <a:p>
            <a:pPr marL="0" indent="0">
              <a:buNone/>
            </a:pPr>
            <a:endParaRPr lang="en-GB" sz="900" dirty="0">
              <a:solidFill>
                <a:schemeClr val="accent2"/>
              </a:solidFill>
            </a:endParaRPr>
          </a:p>
          <a:p>
            <a:pPr marL="0" indent="0">
              <a:buNone/>
            </a:pPr>
            <a:r>
              <a:rPr lang="en-GB" sz="900" dirty="0" smtClean="0">
                <a:solidFill>
                  <a:schemeClr val="accent2"/>
                </a:solidFill>
              </a:rPr>
              <a:t>We are committed </a:t>
            </a:r>
            <a:r>
              <a:rPr lang="en-GB" sz="900" dirty="0">
                <a:solidFill>
                  <a:schemeClr val="accent2"/>
                </a:solidFill>
              </a:rPr>
              <a:t>to complying with tax laws in a responsible manner, having open and constructive dialogue with the tax authorities in the jurisdictions in which </a:t>
            </a:r>
            <a:r>
              <a:rPr lang="en-GB" sz="900" dirty="0" smtClean="0">
                <a:solidFill>
                  <a:schemeClr val="accent2"/>
                </a:solidFill>
              </a:rPr>
              <a:t>we operate.  We support the principles of co-operative compliance and hold the view that a relationship based on mutual respect and collaboration furthers the aims of the company. We </a:t>
            </a:r>
            <a:r>
              <a:rPr lang="en-GB" sz="900" dirty="0">
                <a:solidFill>
                  <a:schemeClr val="accent2"/>
                </a:solidFill>
              </a:rPr>
              <a:t>actively seek to ensure that Cheniere pays the </a:t>
            </a:r>
            <a:r>
              <a:rPr lang="en-GB" sz="900" dirty="0" smtClean="0">
                <a:solidFill>
                  <a:schemeClr val="accent2"/>
                </a:solidFill>
              </a:rPr>
              <a:t>legally prescribed amount </a:t>
            </a:r>
            <a:r>
              <a:rPr lang="en-GB" sz="900" dirty="0">
                <a:solidFill>
                  <a:schemeClr val="accent2"/>
                </a:solidFill>
              </a:rPr>
              <a:t>of tax.  </a:t>
            </a:r>
          </a:p>
          <a:p>
            <a:pPr marL="0" indent="0">
              <a:buNone/>
            </a:pPr>
            <a:endParaRPr lang="en-GB" sz="900" b="1" dirty="0">
              <a:solidFill>
                <a:schemeClr val="accent2"/>
              </a:solidFill>
            </a:endParaRPr>
          </a:p>
          <a:p>
            <a:pPr marL="0" indent="0">
              <a:buNone/>
            </a:pPr>
            <a:r>
              <a:rPr lang="en-GB" sz="900" b="1" dirty="0" smtClean="0">
                <a:solidFill>
                  <a:schemeClr val="accent2"/>
                </a:solidFill>
              </a:rPr>
              <a:t>Tax risk management</a:t>
            </a:r>
          </a:p>
          <a:p>
            <a:pPr marL="0" indent="0">
              <a:buNone/>
            </a:pPr>
            <a:endParaRPr lang="en-GB" sz="900" dirty="0">
              <a:solidFill>
                <a:schemeClr val="accent2"/>
              </a:solidFill>
            </a:endParaRPr>
          </a:p>
          <a:p>
            <a:pPr marL="0" indent="0">
              <a:buNone/>
            </a:pPr>
            <a:r>
              <a:rPr lang="en-GB" sz="900" dirty="0" smtClean="0">
                <a:solidFill>
                  <a:schemeClr val="accent2"/>
                </a:solidFill>
              </a:rPr>
              <a:t>We do not believe that it is in the interest of the stakeholders for the company to take a high risk approach to tax.  The company has controls in place to ensure timely submission of tax returns for all taxes due.  We have implemented processes and procedures designed to identify tax risk and ensure such risks are managed and dealt with appropriately.  Where issues are identified, we seek to disclose these promptly and make appropriate and timely changes to mitigate tax risk going forward. </a:t>
            </a:r>
          </a:p>
          <a:p>
            <a:pPr marL="0" indent="0">
              <a:buNone/>
            </a:pPr>
            <a:endParaRPr lang="en-GB" sz="900" dirty="0">
              <a:solidFill>
                <a:schemeClr val="accent2"/>
              </a:solidFill>
            </a:endParaRPr>
          </a:p>
          <a:p>
            <a:pPr marL="0" indent="0">
              <a:buNone/>
            </a:pPr>
            <a:r>
              <a:rPr lang="en-GB" sz="900" b="1" dirty="0" smtClean="0">
                <a:solidFill>
                  <a:schemeClr val="accent2"/>
                </a:solidFill>
              </a:rPr>
              <a:t>Governance</a:t>
            </a:r>
          </a:p>
          <a:p>
            <a:pPr marL="0" indent="0">
              <a:buNone/>
            </a:pPr>
            <a:endParaRPr lang="en-GB" sz="900" dirty="0">
              <a:solidFill>
                <a:schemeClr val="accent2"/>
              </a:solidFill>
            </a:endParaRPr>
          </a:p>
          <a:p>
            <a:pPr marL="0" indent="0">
              <a:buNone/>
            </a:pPr>
            <a:r>
              <a:rPr lang="en-GB" sz="900" dirty="0">
                <a:solidFill>
                  <a:schemeClr val="accent2"/>
                </a:solidFill>
              </a:rPr>
              <a:t>The </a:t>
            </a:r>
            <a:r>
              <a:rPr lang="en-GB" sz="900" dirty="0" smtClean="0">
                <a:solidFill>
                  <a:schemeClr val="accent2"/>
                </a:solidFill>
              </a:rPr>
              <a:t>Chief Accounting Officer owns </a:t>
            </a:r>
            <a:r>
              <a:rPr lang="en-GB" sz="900" dirty="0">
                <a:solidFill>
                  <a:schemeClr val="accent2"/>
                </a:solidFill>
              </a:rPr>
              <a:t>and implements our approach </a:t>
            </a:r>
            <a:r>
              <a:rPr lang="en-GB" sz="900" dirty="0" smtClean="0">
                <a:solidFill>
                  <a:schemeClr val="accent2"/>
                </a:solidFill>
              </a:rPr>
              <a:t>to </a:t>
            </a:r>
            <a:r>
              <a:rPr lang="en-GB" sz="900" dirty="0">
                <a:solidFill>
                  <a:schemeClr val="accent2"/>
                </a:solidFill>
              </a:rPr>
              <a:t>tax which is approved by the </a:t>
            </a:r>
            <a:r>
              <a:rPr lang="en-GB" sz="900" smtClean="0">
                <a:solidFill>
                  <a:schemeClr val="accent2"/>
                </a:solidFill>
              </a:rPr>
              <a:t>UK Board and </a:t>
            </a:r>
            <a:r>
              <a:rPr lang="en-GB" sz="900" dirty="0" smtClean="0">
                <a:solidFill>
                  <a:schemeClr val="accent2"/>
                </a:solidFill>
              </a:rPr>
              <a:t>underpinned by a tax control framework.  Controls are monitored and tested in line with this policy.    </a:t>
            </a:r>
          </a:p>
          <a:p>
            <a:pPr marL="0" indent="0">
              <a:buNone/>
            </a:pPr>
            <a:endParaRPr lang="en-GB" sz="900" dirty="0">
              <a:solidFill>
                <a:schemeClr val="accent2"/>
              </a:solidFill>
            </a:endParaRPr>
          </a:p>
          <a:p>
            <a:pPr marL="0" indent="0">
              <a:buNone/>
            </a:pPr>
            <a:r>
              <a:rPr lang="en-GB" sz="900" b="1" i="1" dirty="0" smtClean="0">
                <a:solidFill>
                  <a:schemeClr val="accent2"/>
                </a:solidFill>
              </a:rPr>
              <a:t>This Policy is intended </a:t>
            </a:r>
            <a:r>
              <a:rPr lang="en-GB" sz="900" b="1" i="1" dirty="0">
                <a:solidFill>
                  <a:schemeClr val="accent2"/>
                </a:solidFill>
              </a:rPr>
              <a:t>to comply with the requirements of paragraph 16(2) of Schedule 19 of the Finance Act 2016</a:t>
            </a:r>
          </a:p>
        </p:txBody>
      </p:sp>
    </p:spTree>
    <p:extLst>
      <p:ext uri="{BB962C8B-B14F-4D97-AF65-F5344CB8AC3E}">
        <p14:creationId xmlns:p14="http://schemas.microsoft.com/office/powerpoint/2010/main" val="37551668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F3F3F"/>
      </a:dk2>
      <a:lt2>
        <a:srgbClr val="FFFFFF"/>
      </a:lt2>
      <a:accent1>
        <a:srgbClr val="4F81BD"/>
      </a:accent1>
      <a:accent2>
        <a:srgbClr val="17365D"/>
      </a:accent2>
      <a:accent3>
        <a:srgbClr val="00B0F0"/>
      </a:accent3>
      <a:accent4>
        <a:srgbClr val="002060"/>
      </a:accent4>
      <a:accent5>
        <a:srgbClr val="4BACC6"/>
      </a:accent5>
      <a:accent6>
        <a:srgbClr val="366092"/>
      </a:accent6>
      <a:hlink>
        <a:srgbClr val="0000FF"/>
      </a:hlink>
      <a:folHlink>
        <a:srgbClr val="E36C0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ga364666b23a4c488508c3cf06615003 xmlns="64b0101e-a4d2-4762-b320-cac1601b5f31">
      <Terms xmlns="http://schemas.microsoft.com/office/infopath/2007/PartnerControls">
        <TermInfo xmlns="http://schemas.microsoft.com/office/infopath/2007/PartnerControls">
          <TermName xmlns="http://schemas.microsoft.com/office/infopath/2007/PartnerControls">Cheniere Marketing International LLP</TermName>
          <TermId xmlns="http://schemas.microsoft.com/office/infopath/2007/PartnerControls">df9c36a8-bbe5-4168-b05b-d48779e2fa2b</TermId>
        </TermInfo>
      </Terms>
    </ga364666b23a4c488508c3cf06615003>
    <i05daa11475b42f89f2220bb5019223d xmlns="64b0101e-a4d2-4762-b320-cac1601b5f31">
      <Terms xmlns="http://schemas.microsoft.com/office/infopath/2007/PartnerControls">
        <TermInfo xmlns="http://schemas.microsoft.com/office/infopath/2007/PartnerControls">
          <TermName xmlns="http://schemas.microsoft.com/office/infopath/2007/PartnerControls">UK</TermName>
          <TermId xmlns="http://schemas.microsoft.com/office/infopath/2007/PartnerControls">8b20b9bb-f799-4655-b1f4-29934969e60e</TermId>
        </TermInfo>
      </Terms>
    </i05daa11475b42f89f2220bb5019223d>
    <j915b0b3d2734d2297b3f82f13afd64c xmlns="64b0101e-a4d2-4762-b320-cac1601b5f31">
      <Terms xmlns="http://schemas.microsoft.com/office/infopath/2007/PartnerControls"/>
    </j915b0b3d2734d2297b3f82f13afd64c>
    <k60cba7c59ef41d68b931a2397c4357a xmlns="64b0101e-a4d2-4762-b320-cac1601b5f31">
      <Terms xmlns="http://schemas.microsoft.com/office/infopath/2007/PartnerControls">
        <TermInfo xmlns="http://schemas.microsoft.com/office/infopath/2007/PartnerControls">
          <TermName xmlns="http://schemas.microsoft.com/office/infopath/2007/PartnerControls">Tax</TermName>
          <TermId xmlns="http://schemas.microsoft.com/office/infopath/2007/PartnerControls">fffc2510-29b3-4165-a690-4ddd9f845bae</TermId>
        </TermInfo>
      </Terms>
    </k60cba7c59ef41d68b931a2397c4357a>
    <la820f69193045a9953cb534064947a3 xmlns="64b0101e-a4d2-4762-b320-cac1601b5f31">
      <Terms xmlns="http://schemas.microsoft.com/office/infopath/2007/PartnerControls"/>
    </la820f69193045a9953cb534064947a3>
    <ca28aa3cfda54383a7bd521d11cb5f27 xmlns="64b0101e-a4d2-4762-b320-cac1601b5f31">
      <Terms xmlns="http://schemas.microsoft.com/office/infopath/2007/PartnerControls"/>
    </ca28aa3cfda54383a7bd521d11cb5f27>
    <TaxCatchAll xmlns="64b0101e-a4d2-4762-b320-cac1601b5f31">
      <Value>130</Value>
      <Value>6</Value>
      <Value>5</Value>
      <Value>4</Value>
      <Value>3</Value>
      <Value>2</Value>
    </TaxCatchAll>
    <na978d11e0314f368db2e531b182a40d xmlns="64b0101e-a4d2-4762-b320-cac1601b5f31">
      <Terms xmlns="http://schemas.microsoft.com/office/infopath/2007/PartnerControls">
        <TermInfo xmlns="http://schemas.microsoft.com/office/infopath/2007/PartnerControls">
          <TermName xmlns="http://schemas.microsoft.com/office/infopath/2007/PartnerControls">London</TermName>
          <TermId xmlns="http://schemas.microsoft.com/office/infopath/2007/PartnerControls">d79a9919-d289-48d3-a272-fb0334982c63</TermId>
        </TermInfo>
      </Terms>
    </na978d11e0314f368db2e531b182a40d>
    <k7dc76932c884a60a76a1e2f57f80f35 xmlns="64b0101e-a4d2-4762-b320-cac1601b5f31">
      <Terms xmlns="http://schemas.microsoft.com/office/infopath/2007/PartnerControls">
        <TermInfo xmlns="http://schemas.microsoft.com/office/infopath/2007/PartnerControls">
          <TermName xmlns="http://schemas.microsoft.com/office/infopath/2007/PartnerControls">Classified</TermName>
          <TermId xmlns="http://schemas.microsoft.com/office/infopath/2007/PartnerControls">897ddc41-5811-4fc7-ae6c-cd9ebe8ef916</TermId>
        </TermInfo>
      </Terms>
    </k7dc76932c884a60a76a1e2f57f80f35>
    <dd472bd55fca499eaa4b9b4121889e0d xmlns="64b0101e-a4d2-4762-b320-cac1601b5f31">
      <Terms xmlns="http://schemas.microsoft.com/office/infopath/2007/PartnerControls">
        <TermInfo xmlns="http://schemas.microsoft.com/office/infopath/2007/PartnerControls">
          <TermName xmlns="http://schemas.microsoft.com/office/infopath/2007/PartnerControls">Work in Progress</TermName>
          <TermId xmlns="http://schemas.microsoft.com/office/infopath/2007/PartnerControls">346b9a50-5b1f-435b-b973-59d4fca17ce0</TermId>
        </TermInfo>
      </Terms>
    </dd472bd55fca499eaa4b9b4121889e0d>
    <_dlc_DocId xmlns="64b0101e-a4d2-4762-b320-cac1601b5f31">5NYU2K7CNMHH-1138091667-32</_dlc_DocId>
    <_dlc_DocIdUrl xmlns="64b0101e-a4d2-4762-b320-cac1601b5f31">
      <Url>https://mkt-uk.dp.sp.cheniere.com/teams/uktax/_layouts/15/DocIdRedir.aspx?ID=5NYU2K7CNMHH-1138091667-32</Url>
      <Description>5NYU2K7CNMHH-1138091667-32</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Tax Risk Material" ma:contentTypeID="0x0101005D1437741B8E204FB1412CE6709EC4C3F80060E2B8AD03A0AA4F906D49C81E6FED87" ma:contentTypeVersion="7" ma:contentTypeDescription="" ma:contentTypeScope="" ma:versionID="1039bf3480d35d63b9da8a6f888a1c72">
  <xsd:schema xmlns:xsd="http://www.w3.org/2001/XMLSchema" xmlns:xs="http://www.w3.org/2001/XMLSchema" xmlns:p="http://schemas.microsoft.com/office/2006/metadata/properties" xmlns:ns2="64b0101e-a4d2-4762-b320-cac1601b5f31" targetNamespace="http://schemas.microsoft.com/office/2006/metadata/properties" ma:root="true" ma:fieldsID="8b885694d622ce3ebf60d02433103890" ns2:_="">
    <xsd:import namespace="64b0101e-a4d2-4762-b320-cac1601b5f31"/>
    <xsd:element name="properties">
      <xsd:complexType>
        <xsd:sequence>
          <xsd:element name="documentManagement">
            <xsd:complexType>
              <xsd:all>
                <xsd:element ref="ns2:ga364666b23a4c488508c3cf06615003" minOccurs="0"/>
                <xsd:element ref="ns2:TaxCatchAll" minOccurs="0"/>
                <xsd:element ref="ns2:TaxCatchAllLabel" minOccurs="0"/>
                <xsd:element ref="ns2:_dlc_DocId" minOccurs="0"/>
                <xsd:element ref="ns2:_dlc_DocIdUrl" minOccurs="0"/>
                <xsd:element ref="ns2:_dlc_DocIdPersistId" minOccurs="0"/>
                <xsd:element ref="ns2:dd472bd55fca499eaa4b9b4121889e0d" minOccurs="0"/>
                <xsd:element ref="ns2:k60cba7c59ef41d68b931a2397c4357a" minOccurs="0"/>
                <xsd:element ref="ns2:k7dc76932c884a60a76a1e2f57f80f35" minOccurs="0"/>
                <xsd:element ref="ns2:na978d11e0314f368db2e531b182a40d" minOccurs="0"/>
                <xsd:element ref="ns2:i05daa11475b42f89f2220bb5019223d" minOccurs="0"/>
                <xsd:element ref="ns2:j915b0b3d2734d2297b3f82f13afd64c" minOccurs="0"/>
                <xsd:element ref="ns2:ca28aa3cfda54383a7bd521d11cb5f27" minOccurs="0"/>
                <xsd:element ref="ns2:la820f69193045a9953cb534064947a3"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b0101e-a4d2-4762-b320-cac1601b5f31" elementFormDefault="qualified">
    <xsd:import namespace="http://schemas.microsoft.com/office/2006/documentManagement/types"/>
    <xsd:import namespace="http://schemas.microsoft.com/office/infopath/2007/PartnerControls"/>
    <xsd:element name="ga364666b23a4c488508c3cf06615003" ma:index="8" nillable="true" ma:taxonomy="true" ma:internalName="ga364666b23a4c488508c3cf06615003" ma:taxonomyFieldName="CheniereEntity" ma:displayName="Cheniere Entity" ma:readOnly="false" ma:default="" ma:fieldId="{0a364666-b23a-4c48-8508-c3cf06615003}" ma:sspId="43cb8804-2dc2-41bc-a71a-3ff7c52ec752" ma:termSetId="7c85e125-8e0c-4d3b-8845-c33a8dbb9da5" ma:anchorId="da359663-06ac-41e6-8d4f-993b2b6b2abd" ma:open="false" ma:isKeyword="false">
      <xsd:complexType>
        <xsd:sequence>
          <xsd:element ref="pc:Terms" minOccurs="0" maxOccurs="1"/>
        </xsd:sequence>
      </xsd:complexType>
    </xsd:element>
    <xsd:element name="TaxCatchAll" ma:index="9" nillable="true" ma:displayName="Taxonomy Catch All Column" ma:hidden="true" ma:list="{5b33214a-7f5f-4f57-8241-077a2d2c8156}" ma:internalName="TaxCatchAll" ma:showField="CatchAllData" ma:web="e6bb823b-bbf1-4126-9fca-43348e91453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b33214a-7f5f-4f57-8241-077a2d2c8156}" ma:internalName="TaxCatchAllLabel" ma:readOnly="true" ma:showField="CatchAllDataLabel" ma:web="e6bb823b-bbf1-4126-9fca-43348e91453f">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element name="dd472bd55fca499eaa4b9b4121889e0d" ma:index="15" nillable="true" ma:taxonomy="true" ma:internalName="dd472bd55fca499eaa4b9b4121889e0d" ma:taxonomyFieldName="ILCState" ma:displayName="ILC State" ma:default="" ma:fieldId="{dd472bd5-5fca-499e-aa4b-9b4121889e0d}" ma:sspId="43cb8804-2dc2-41bc-a71a-3ff7c52ec752" ma:termSetId="b627f7f4-8725-40e9-ae1b-d66f0c5e30a4" ma:anchorId="00000000-0000-0000-0000-000000000000" ma:open="false" ma:isKeyword="false">
      <xsd:complexType>
        <xsd:sequence>
          <xsd:element ref="pc:Terms" minOccurs="0" maxOccurs="1"/>
        </xsd:sequence>
      </xsd:complexType>
    </xsd:element>
    <xsd:element name="k60cba7c59ef41d68b931a2397c4357a" ma:index="17" nillable="true" ma:taxonomy="true" ma:internalName="k60cba7c59ef41d68b931a2397c4357a" ma:taxonomyFieldName="OwningOrganization" ma:displayName="Owning Organization" ma:default="" ma:fieldId="{460cba7c-59ef-41d6-8b93-1a2397c4357a}" ma:sspId="43cb8804-2dc2-41bc-a71a-3ff7c52ec752" ma:termSetId="e86af66c-6e35-4d3b-b474-4a3ca68ca2a8" ma:anchorId="00000000-0000-0000-0000-000000000000" ma:open="false" ma:isKeyword="false">
      <xsd:complexType>
        <xsd:sequence>
          <xsd:element ref="pc:Terms" minOccurs="0" maxOccurs="1"/>
        </xsd:sequence>
      </xsd:complexType>
    </xsd:element>
    <xsd:element name="k7dc76932c884a60a76a1e2f57f80f35" ma:index="19" nillable="true" ma:taxonomy="true" ma:internalName="k7dc76932c884a60a76a1e2f57f80f35" ma:taxonomyFieldName="SecurityClassification" ma:displayName="Security Classification" ma:readOnly="false" ma:default="" ma:fieldId="{47dc7693-2c88-4a60-a76a-1e2f57f80f35}" ma:sspId="43cb8804-2dc2-41bc-a71a-3ff7c52ec752" ma:termSetId="b8fba8e9-ae99-425f-a5f7-5e285dd7f290" ma:anchorId="00000000-0000-0000-0000-000000000000" ma:open="false" ma:isKeyword="false">
      <xsd:complexType>
        <xsd:sequence>
          <xsd:element ref="pc:Terms" minOccurs="0" maxOccurs="1"/>
        </xsd:sequence>
      </xsd:complexType>
    </xsd:element>
    <xsd:element name="na978d11e0314f368db2e531b182a40d" ma:index="21" nillable="true" ma:taxonomy="true" ma:internalName="na978d11e0314f368db2e531b182a40d" ma:taxonomyFieldName="CheniereFacility" ma:displayName="Custodian Facility" ma:default="" ma:fieldId="{7a978d11-e031-4f36-8db2-e531b182a40d}" ma:sspId="43cb8804-2dc2-41bc-a71a-3ff7c52ec752" ma:termSetId="5fef0de4-06ca-4c9a-9f1a-fadc5d96519e" ma:anchorId="00000000-0000-0000-0000-000000000000" ma:open="false" ma:isKeyword="false">
      <xsd:complexType>
        <xsd:sequence>
          <xsd:element ref="pc:Terms" minOccurs="0" maxOccurs="1"/>
        </xsd:sequence>
      </xsd:complexType>
    </xsd:element>
    <xsd:element name="i05daa11475b42f89f2220bb5019223d" ma:index="23" nillable="true" ma:taxonomy="true" ma:internalName="i05daa11475b42f89f2220bb5019223d" ma:taxonomyFieldName="country_mmd" ma:displayName="Country" ma:default="" ma:fieldId="{205daa11-475b-42f8-9f22-20bb5019223d}" ma:sspId="43cb8804-2dc2-41bc-a71a-3ff7c52ec752" ma:termSetId="117a943d-c88b-4399-8ffd-f24db50f3ba8" ma:anchorId="00000000-0000-0000-0000-000000000000" ma:open="false" ma:isKeyword="false">
      <xsd:complexType>
        <xsd:sequence>
          <xsd:element ref="pc:Terms" minOccurs="0" maxOccurs="1"/>
        </xsd:sequence>
      </xsd:complexType>
    </xsd:element>
    <xsd:element name="j915b0b3d2734d2297b3f82f13afd64c" ma:index="25" nillable="true" ma:taxonomy="true" ma:internalName="j915b0b3d2734d2297b3f82f13afd64c" ma:taxonomyFieldName="terminal" ma:displayName="Terminal" ma:readOnly="false" ma:default="" ma:fieldId="{3915b0b3-d273-4d22-97b3-f82f13afd64c}" ma:sspId="43cb8804-2dc2-41bc-a71a-3ff7c52ec752" ma:termSetId="6dc83609-87c5-4529-97d9-68dd9f99acc5" ma:anchorId="00000000-0000-0000-0000-000000000000" ma:open="true" ma:isKeyword="false">
      <xsd:complexType>
        <xsd:sequence>
          <xsd:element ref="pc:Terms" minOccurs="0" maxOccurs="1"/>
        </xsd:sequence>
      </xsd:complexType>
    </xsd:element>
    <xsd:element name="ca28aa3cfda54383a7bd521d11cb5f27" ma:index="27" nillable="true" ma:taxonomy="true" ma:internalName="ca28aa3cfda54383a7bd521d11cb5f27" ma:taxonomyFieldName="fin_task_risk_spt_type" ma:displayName="Task Risk Support Type" ma:default="" ma:fieldId="{ca28aa3c-fda5-4383-a7bd-521d11cb5f27}" ma:sspId="43cb8804-2dc2-41bc-a71a-3ff7c52ec752" ma:termSetId="ee1439ee-157d-4150-aa22-5c669e23b0a8" ma:anchorId="00000000-0000-0000-0000-000000000000" ma:open="false" ma:isKeyword="false">
      <xsd:complexType>
        <xsd:sequence>
          <xsd:element ref="pc:Terms" minOccurs="0" maxOccurs="1"/>
        </xsd:sequence>
      </xsd:complexType>
    </xsd:element>
    <xsd:element name="la820f69193045a9953cb534064947a3" ma:index="29" nillable="true" ma:taxonomy="true" ma:internalName="la820f69193045a9953cb534064947a3" ma:taxonomyFieldName="fin_tax_control_type" ma:displayName="Tax Control Type" ma:default="" ma:fieldId="{5a820f69-1930-45a9-953c-b534064947a3}" ma:sspId="43cb8804-2dc2-41bc-a71a-3ff7c52ec752" ma:termSetId="c67becef-6188-42db-94b6-bcdabcbf375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43cb8804-2dc2-41bc-a71a-3ff7c52ec752" ContentTypeId="0x0101005D1437741B8E204FB1412CE6709EC4C3F8" PreviousValue="false"/>
</file>

<file path=customXml/itemProps1.xml><?xml version="1.0" encoding="utf-8"?>
<ds:datastoreItem xmlns:ds="http://schemas.openxmlformats.org/officeDocument/2006/customXml" ds:itemID="{063CCCBC-B7A1-4566-9DE9-0A821E9534E4}"/>
</file>

<file path=customXml/itemProps2.xml><?xml version="1.0" encoding="utf-8"?>
<ds:datastoreItem xmlns:ds="http://schemas.openxmlformats.org/officeDocument/2006/customXml" ds:itemID="{EF5AC248-3016-4BC6-95F6-3E0EE4575AFB}"/>
</file>

<file path=customXml/itemProps3.xml><?xml version="1.0" encoding="utf-8"?>
<ds:datastoreItem xmlns:ds="http://schemas.openxmlformats.org/officeDocument/2006/customXml" ds:itemID="{6C1490AC-B584-4F27-9C61-1929DB9BF4C0}"/>
</file>

<file path=customXml/itemProps4.xml><?xml version="1.0" encoding="utf-8"?>
<ds:datastoreItem xmlns:ds="http://schemas.openxmlformats.org/officeDocument/2006/customXml" ds:itemID="{F6743152-F448-48BD-BF9B-5DE26B1D2F9C}"/>
</file>

<file path=customXml/itemProps5.xml><?xml version="1.0" encoding="utf-8"?>
<ds:datastoreItem xmlns:ds="http://schemas.openxmlformats.org/officeDocument/2006/customXml" ds:itemID="{5A397EB4-65C1-4E90-B045-0B74C2CF0754}"/>
</file>

<file path=docProps/app.xml><?xml version="1.0" encoding="utf-8"?>
<Properties xmlns="http://schemas.openxmlformats.org/officeDocument/2006/extended-properties" xmlns:vt="http://schemas.openxmlformats.org/officeDocument/2006/docPropsVTypes">
  <Template/>
  <TotalTime>71831</TotalTime>
  <Words>411</Words>
  <Application>Microsoft Office PowerPoint</Application>
  <PresentationFormat>On-screen Show (4:3)</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Our approach to tax </vt:lpstr>
    </vt:vector>
  </TitlesOfParts>
  <Company>Cheniere Energy,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Strategy</dc:title>
  <dc:creator>Aldo Salazar</dc:creator>
  <cp:lastModifiedBy>Jemma Denning</cp:lastModifiedBy>
  <cp:revision>1290</cp:revision>
  <cp:lastPrinted>2017-10-09T16:25:48Z</cp:lastPrinted>
  <dcterms:created xsi:type="dcterms:W3CDTF">2012-08-23T19:38:26Z</dcterms:created>
  <dcterms:modified xsi:type="dcterms:W3CDTF">2017-12-20T14:06:48Z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0x0101005D1437741B8E204FB1412CE6709EC4C3F80060E2B8AD03A0AA4F906D49C81E6FED87</vt:lpwstr>
  </property>
  <property fmtid="{D5CDD505-2E9C-101B-9397-08002B2CF9AE}" pid="3" name="_NewReviewCycle">
    <vt:lpwstr/>
  </property>
  <property fmtid="{D5CDD505-2E9C-101B-9397-08002B2CF9AE}" pid="4" name="terminal">
    <vt:lpwstr/>
  </property>
  <property fmtid="{D5CDD505-2E9C-101B-9397-08002B2CF9AE}" pid="5" name="CheniereFacility">
    <vt:lpwstr>5;#London|d79a9919-d289-48d3-a272-fb0334982c63</vt:lpwstr>
  </property>
  <property fmtid="{D5CDD505-2E9C-101B-9397-08002B2CF9AE}" pid="6" name="ILCState">
    <vt:lpwstr>2;#Work in Progress|346b9a50-5b1f-435b-b973-59d4fca17ce0</vt:lpwstr>
  </property>
  <property fmtid="{D5CDD505-2E9C-101B-9397-08002B2CF9AE}" pid="7" name="OwningOrganization">
    <vt:lpwstr>4;#Tax|fffc2510-29b3-4165-a690-4ddd9f845bae</vt:lpwstr>
  </property>
  <property fmtid="{D5CDD505-2E9C-101B-9397-08002B2CF9AE}" pid="8" name="fin_task_risk_spt_type">
    <vt:lpwstr/>
  </property>
  <property fmtid="{D5CDD505-2E9C-101B-9397-08002B2CF9AE}" pid="9" name="CheniereEntity">
    <vt:lpwstr>3;#Cheniere Marketing International LLP|df9c36a8-bbe5-4168-b05b-d48779e2fa2b</vt:lpwstr>
  </property>
  <property fmtid="{D5CDD505-2E9C-101B-9397-08002B2CF9AE}" pid="10" name="SecurityClassification">
    <vt:lpwstr>6;#Classified|897ddc41-5811-4fc7-ae6c-cd9ebe8ef916</vt:lpwstr>
  </property>
  <property fmtid="{D5CDD505-2E9C-101B-9397-08002B2CF9AE}" pid="11" name="fin_tax_control_type">
    <vt:lpwstr/>
  </property>
  <property fmtid="{D5CDD505-2E9C-101B-9397-08002B2CF9AE}" pid="12" name="country_mmd">
    <vt:lpwstr>130;#UK|8b20b9bb-f799-4655-b1f4-29934969e60e</vt:lpwstr>
  </property>
  <property fmtid="{D5CDD505-2E9C-101B-9397-08002B2CF9AE}" pid="13" name="_dlc_DocIdItemGuid">
    <vt:lpwstr>3b4d4c6e-e86a-47d4-9259-17ebc89621d4</vt:lpwstr>
  </property>
</Properties>
</file>